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30" r:id="rId2"/>
    <p:sldId id="492" r:id="rId3"/>
    <p:sldId id="494" r:id="rId4"/>
    <p:sldId id="495" r:id="rId5"/>
    <p:sldId id="496" r:id="rId6"/>
    <p:sldId id="493" r:id="rId7"/>
    <p:sldId id="506" r:id="rId8"/>
    <p:sldId id="497" r:id="rId9"/>
    <p:sldId id="504" r:id="rId10"/>
    <p:sldId id="499" r:id="rId11"/>
    <p:sldId id="500" r:id="rId12"/>
    <p:sldId id="502" r:id="rId13"/>
    <p:sldId id="503" r:id="rId14"/>
    <p:sldId id="505" r:id="rId15"/>
    <p:sldId id="508" r:id="rId16"/>
    <p:sldId id="507" r:id="rId17"/>
    <p:sldId id="392" r:id="rId18"/>
    <p:sldId id="393" r:id="rId19"/>
    <p:sldId id="395" r:id="rId20"/>
    <p:sldId id="397" r:id="rId21"/>
    <p:sldId id="398" r:id="rId22"/>
    <p:sldId id="399" r:id="rId23"/>
    <p:sldId id="531" r:id="rId24"/>
    <p:sldId id="532" r:id="rId25"/>
    <p:sldId id="533" r:id="rId26"/>
    <p:sldId id="534" r:id="rId27"/>
    <p:sldId id="538" r:id="rId28"/>
    <p:sldId id="535" r:id="rId29"/>
    <p:sldId id="536" r:id="rId30"/>
    <p:sldId id="537" r:id="rId31"/>
    <p:sldId id="539" r:id="rId3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2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1FF67-B17C-4184-A0A8-BD7EC49316EE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E1782-5701-407E-B7B0-8E93E4A0C6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200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0473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1508.04025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1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6535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266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33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519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10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715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234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95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42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context vector turned out to be a bottleneck for these types of models. It made it challenging for the models to deal with long sentences</a:t>
            </a:r>
          </a:p>
          <a:p>
            <a:endParaRPr lang="en-GB" dirty="0"/>
          </a:p>
          <a:p>
            <a:r>
              <a:rPr lang="en-GB" dirty="0"/>
              <a:t>A solution was proposed in </a:t>
            </a:r>
            <a:r>
              <a:rPr lang="en-GB" dirty="0" err="1">
                <a:hlinkClick r:id="rId3"/>
              </a:rPr>
              <a:t>Bahdanau</a:t>
            </a:r>
            <a:r>
              <a:rPr lang="en-GB" dirty="0">
                <a:hlinkClick r:id="rId3"/>
              </a:rPr>
              <a:t> et al., 2014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Luong et al., 2015</a:t>
            </a:r>
            <a:r>
              <a:rPr lang="en-GB" dirty="0"/>
              <a:t>. These papers introduced and refined a technique called “Attention”, which highly improved the quality of machine translation systems. Attention allows the model to focus on the relevant parts of the input sequence as needed.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6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3852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92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see how the model paid attention correctly when </a:t>
            </a:r>
            <a:r>
              <a:rPr lang="en-GB" dirty="0" err="1"/>
              <a:t>outputing</a:t>
            </a:r>
            <a:r>
              <a:rPr lang="en-GB" dirty="0"/>
              <a:t> "European Economic Area". In French, the order of these words is reversed ("</a:t>
            </a:r>
            <a:r>
              <a:rPr lang="en-GB" dirty="0" err="1"/>
              <a:t>européenne</a:t>
            </a:r>
            <a:r>
              <a:rPr lang="en-GB" dirty="0"/>
              <a:t> </a:t>
            </a:r>
            <a:r>
              <a:rPr lang="en-GB" dirty="0" err="1"/>
              <a:t>économique</a:t>
            </a:r>
            <a:r>
              <a:rPr lang="en-GB" dirty="0"/>
              <a:t> zone") as compared to English. Every other word in the sentence is in similar order.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9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82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17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96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51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14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36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31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98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277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23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85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09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67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1992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656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64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2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6420-03C8-6CCF-0249-B36B02178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CA9FC-BBB7-D258-5622-99C620A58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D121A-C026-B8EE-157D-A9FAA291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80C63-694B-0D2E-BD2C-37A4A39C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7573-DDDA-D0D4-C1FB-5E479556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2182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3DE0-AD27-F3ED-1F77-BD28181D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12987-CBF6-5FB3-C2F9-94C629ECE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51EE0-F052-F3EE-B165-412625C8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5F8D3-F500-8121-EDF2-CE693961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125C3-7E7D-C4B3-2A9D-51F5F053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754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D48A9-42BC-01E3-A5E7-7DDE568BE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C004A-26CB-1A44-8D7D-17D0D9708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DC21D-E484-9F10-172C-8F2AE706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C43B7-EBB6-AE15-DEE6-A21D4B9F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438FC-4756-427D-53F1-E7C2228F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460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D631-E732-A0BA-C3BB-848A33BA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EE8BB-3B76-8A07-E835-19B20E2D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8915C-78A8-AE1C-BA60-36214C9B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AF58-338C-9FBE-8B2A-E8CE03CC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80C3-6EFA-7C23-762F-34BE151B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826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09E2-233D-3003-F1FB-BD57EDFD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29972-6CAE-F0D1-8167-F6409BDE8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F39B-5041-CDDC-C948-B2F06830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BE8F-6564-E08B-98FB-DDFA7448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6C9F0-45D8-AF3E-6599-D16299FA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990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A562-1AF0-F67C-2DF8-25F7C7E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BEC0-0B80-D9D2-D936-AEF690D1C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E459F-2A9D-5835-60B4-EC4D7309A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B035-8990-2680-1206-B3041EE6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E5CED-9BE7-7B25-E9D3-9E30F950D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357B-D99A-7702-3599-F6188E5E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04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434B-5E0D-6B47-9D46-77DB738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3CFF1-108E-9348-0593-E2F48D45C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199A-26E6-FD3B-58FD-86412333B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29FEF1-2C05-9096-F578-65F5AC17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D2EF5-1EB0-4383-FD66-776B3253B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EC0EE2-868F-6418-F210-A5B1D006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FBFE-0DBC-BB73-E54D-01221458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860BC-85A1-C102-AE14-01572A3E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768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8852-BA4F-8E98-FB1D-575DA742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ED265-FAB2-FF33-98BC-AD7680CB9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ED6C5-5C24-245E-F1AB-2276A1CE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428A7-CDF9-43E9-C5F2-BEF00D03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17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E2BAC-6459-9A74-04C1-919B18A4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67538-4583-828C-5C1F-394046E8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3AB78-D98E-2954-C41F-DE186C80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585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B11D-BCED-EEE2-4F51-BA62DF5B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D65F-7845-8F8D-CFB1-2AE845298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6EEAC-1CC9-246B-D2BD-8878E7B7B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2A983-9541-A03A-B75A-4C96EAA5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4D6A9-6A9E-2856-4938-88242F1D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28584-949B-72AE-7056-97D8E6BE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4582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E4B1-4D7F-8CC3-1AAD-8C835FED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9082-3760-E073-403F-09DAFC303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B42B7-A898-CCBA-6557-2E61DCF19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4AA4C-1930-C847-3FC1-E4B7B9C9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59C49-172B-2CE2-CFE3-2A2CC3D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FD9DC-0C95-74B6-6315-32B95F76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728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71CF3-4D1B-825E-D97F-5B3A1D63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630E2-1264-C912-ED45-939A47934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9831-986C-5A73-9EA6-B679D9D88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9EA80-55A8-46FF-A5E0-01FE32480BCF}" type="datetimeFigureOut">
              <a:rPr lang="LID4096" smtClean="0"/>
              <a:t>04/24/2023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8DDA7-8858-1588-788B-417A98B7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BCB3C-787D-D195-BC66-F0FE31732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667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gif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A6214B-AAC9-9FF5-A701-57176DDC210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2" descr="Map&#10;&#10;Description automatically generated with low confidence">
            <a:extLst>
              <a:ext uri="{FF2B5EF4-FFF2-40B4-BE49-F238E27FC236}">
                <a16:creationId xmlns:a16="http://schemas.microsoft.com/office/drawing/2014/main" id="{543DAD27-30B8-C496-72A9-99D861E05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55021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675836" y="6221481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sequence modeling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BBB58-EFC2-36EF-2059-C0D6DCC6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3B2E88-8F98-E7B9-A42C-FAF828F0393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23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DB1BC5-A466-80BD-E4A1-769441621238}"/>
              </a:ext>
            </a:extLst>
          </p:cNvPr>
          <p:cNvSpPr/>
          <p:nvPr/>
        </p:nvSpPr>
        <p:spPr>
          <a:xfrm>
            <a:off x="4402014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7167C6-CF85-32CA-9AC2-837C84F022F7}"/>
              </a:ext>
            </a:extLst>
          </p:cNvPr>
          <p:cNvCxnSpPr/>
          <p:nvPr/>
        </p:nvCxnSpPr>
        <p:spPr>
          <a:xfrm flipV="1">
            <a:off x="4700951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8AA5C0-3484-2D59-A63B-ACFF7B112235}"/>
              </a:ext>
            </a:extLst>
          </p:cNvPr>
          <p:cNvSpPr/>
          <p:nvPr/>
        </p:nvSpPr>
        <p:spPr>
          <a:xfrm>
            <a:off x="5427779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6C2E58-4B52-436B-A11C-F966FFFC8875}"/>
              </a:ext>
            </a:extLst>
          </p:cNvPr>
          <p:cNvCxnSpPr/>
          <p:nvPr/>
        </p:nvCxnSpPr>
        <p:spPr>
          <a:xfrm flipV="1">
            <a:off x="5726716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</a:t>
            </a:r>
            <a:r>
              <a:rPr lang="en-GB" dirty="0" err="1"/>
              <a:t>one</a:t>
            </a:r>
            <a:r>
              <a:rPr lang="en-GB" dirty="0"/>
              <a:t>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9556A62-FF29-504F-9AD1-EC16370E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61" y="2678722"/>
            <a:ext cx="2892709" cy="28284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87A2724-689A-5DF4-D512-4352D2B1E0D3}"/>
              </a:ext>
            </a:extLst>
          </p:cNvPr>
          <p:cNvSpPr txBox="1"/>
          <p:nvPr/>
        </p:nvSpPr>
        <p:spPr>
          <a:xfrm>
            <a:off x="8135783" y="1535667"/>
            <a:ext cx="3481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baseball player throwing a ball.</a:t>
            </a:r>
            <a:endParaRPr lang="LID4096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53E5BC-0670-91EC-0493-B6B1E3DFD34C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AE1A407-D99B-2F01-4D89-99C94BB31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6E06AB-5C84-B9B6-C8EE-7CEE96FDA86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81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DB1BC5-A466-80BD-E4A1-769441621238}"/>
              </a:ext>
            </a:extLst>
          </p:cNvPr>
          <p:cNvSpPr/>
          <p:nvPr/>
        </p:nvSpPr>
        <p:spPr>
          <a:xfrm>
            <a:off x="4402014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7167C6-CF85-32CA-9AC2-837C84F022F7}"/>
              </a:ext>
            </a:extLst>
          </p:cNvPr>
          <p:cNvCxnSpPr/>
          <p:nvPr/>
        </p:nvCxnSpPr>
        <p:spPr>
          <a:xfrm flipV="1">
            <a:off x="4700951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8AA5C0-3484-2D59-A63B-ACFF7B112235}"/>
              </a:ext>
            </a:extLst>
          </p:cNvPr>
          <p:cNvSpPr/>
          <p:nvPr/>
        </p:nvSpPr>
        <p:spPr>
          <a:xfrm>
            <a:off x="5427779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6C2E58-4B52-436B-A11C-F966FFFC8875}"/>
              </a:ext>
            </a:extLst>
          </p:cNvPr>
          <p:cNvCxnSpPr/>
          <p:nvPr/>
        </p:nvCxnSpPr>
        <p:spPr>
          <a:xfrm flipV="1">
            <a:off x="5726716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B439580F-0EE8-2F83-5776-793FD6DA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05" y="1430214"/>
            <a:ext cx="3431566" cy="343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E4EB4A-9CFA-885B-E917-D99AB6E414BB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086E3FA-EBE9-BC06-FA4F-F83084FBB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A1EF77-A6F8-E11E-F54E-F38D8AB7FD74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53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3703044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3767519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066458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4728809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4793284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092223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5751635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5816110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115049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29875" y="293539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5455640" y="291781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1E1A9A-2EAF-D282-5CDF-E0281FFED0B0}"/>
              </a:ext>
            </a:extLst>
          </p:cNvPr>
          <p:cNvSpPr txBox="1"/>
          <p:nvPr/>
        </p:nvSpPr>
        <p:spPr>
          <a:xfrm>
            <a:off x="9085335" y="1706940"/>
            <a:ext cx="2971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text translation</a:t>
            </a:r>
          </a:p>
          <a:p>
            <a:endParaRPr lang="en-GB" dirty="0"/>
          </a:p>
          <a:p>
            <a:r>
              <a:rPr lang="en-GB" dirty="0"/>
              <a:t>protein secondary structure prediction</a:t>
            </a:r>
          </a:p>
          <a:p>
            <a:endParaRPr lang="en-GB" dirty="0"/>
          </a:p>
          <a:p>
            <a:r>
              <a:rPr lang="en-GB" dirty="0"/>
              <a:t>MS/MS spectrum prediction</a:t>
            </a:r>
          </a:p>
          <a:p>
            <a:endParaRPr lang="en-GB" dirty="0"/>
          </a:p>
          <a:p>
            <a:r>
              <a:rPr lang="en-GB" dirty="0"/>
              <a:t>peptide identification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DA4332-4E6A-A7DB-3ACA-A1A7EB2A8FB7}"/>
              </a:ext>
            </a:extLst>
          </p:cNvPr>
          <p:cNvSpPr/>
          <p:nvPr/>
        </p:nvSpPr>
        <p:spPr>
          <a:xfrm>
            <a:off x="6774459" y="2407859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7A0FDF-EB68-1512-D2B7-8EDB7C67EC29}"/>
              </a:ext>
            </a:extLst>
          </p:cNvPr>
          <p:cNvSpPr/>
          <p:nvPr/>
        </p:nvSpPr>
        <p:spPr>
          <a:xfrm>
            <a:off x="6838935" y="1305889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157CD2-A4A8-7BC2-271A-DC7BAAC9ADFC}"/>
              </a:ext>
            </a:extLst>
          </p:cNvPr>
          <p:cNvCxnSpPr/>
          <p:nvPr/>
        </p:nvCxnSpPr>
        <p:spPr>
          <a:xfrm flipV="1">
            <a:off x="7137872" y="190376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48D50-D4B9-BA76-F7D1-0C9EADFD4E3B}"/>
              </a:ext>
            </a:extLst>
          </p:cNvPr>
          <p:cNvCxnSpPr>
            <a:cxnSpLocks/>
          </p:cNvCxnSpPr>
          <p:nvPr/>
        </p:nvCxnSpPr>
        <p:spPr>
          <a:xfrm>
            <a:off x="6478464" y="290022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0DBBF4-69CF-A975-15F6-8EAF1D5329A0}"/>
              </a:ext>
            </a:extLst>
          </p:cNvPr>
          <p:cNvSpPr/>
          <p:nvPr/>
        </p:nvSpPr>
        <p:spPr>
          <a:xfrm>
            <a:off x="7797278" y="239027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7954E13-3CE4-7E16-BD10-61FFC205189A}"/>
              </a:ext>
            </a:extLst>
          </p:cNvPr>
          <p:cNvSpPr/>
          <p:nvPr/>
        </p:nvSpPr>
        <p:spPr>
          <a:xfrm>
            <a:off x="7861754" y="1288304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FB2327-28DE-D779-F350-3F1F8D426A94}"/>
              </a:ext>
            </a:extLst>
          </p:cNvPr>
          <p:cNvCxnSpPr/>
          <p:nvPr/>
        </p:nvCxnSpPr>
        <p:spPr>
          <a:xfrm flipV="1">
            <a:off x="8160691" y="1886181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3889A-A945-15B2-CF85-E25FE579172A}"/>
              </a:ext>
            </a:extLst>
          </p:cNvPr>
          <p:cNvCxnSpPr>
            <a:cxnSpLocks/>
          </p:cNvCxnSpPr>
          <p:nvPr/>
        </p:nvCxnSpPr>
        <p:spPr>
          <a:xfrm>
            <a:off x="7501283" y="288264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CFA6DB7-961E-1244-3C80-C305AC3EF0B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BA72336-4415-643C-067E-FA15409F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A0F4D6F-E5F0-7630-16EF-74562E2C87C6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3703044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3767519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066458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4728809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4793284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092223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5751635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5816110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115049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29875" y="293539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5455640" y="291781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1E1A9A-2EAF-D282-5CDF-E0281FFED0B0}"/>
              </a:ext>
            </a:extLst>
          </p:cNvPr>
          <p:cNvSpPr txBox="1"/>
          <p:nvPr/>
        </p:nvSpPr>
        <p:spPr>
          <a:xfrm>
            <a:off x="9085335" y="1706940"/>
            <a:ext cx="2971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text translation</a:t>
            </a:r>
          </a:p>
          <a:p>
            <a:endParaRPr lang="en-GB" dirty="0"/>
          </a:p>
          <a:p>
            <a:r>
              <a:rPr lang="en-GB" dirty="0"/>
              <a:t>protein secondary structure prediction</a:t>
            </a:r>
          </a:p>
          <a:p>
            <a:endParaRPr lang="en-GB" dirty="0"/>
          </a:p>
          <a:p>
            <a:r>
              <a:rPr lang="en-GB" dirty="0"/>
              <a:t>MS/MS spectrum prediction</a:t>
            </a:r>
          </a:p>
          <a:p>
            <a:endParaRPr lang="en-GB" dirty="0"/>
          </a:p>
          <a:p>
            <a:r>
              <a:rPr lang="en-GB" dirty="0"/>
              <a:t>peptide identification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DA4332-4E6A-A7DB-3ACA-A1A7EB2A8FB7}"/>
              </a:ext>
            </a:extLst>
          </p:cNvPr>
          <p:cNvSpPr/>
          <p:nvPr/>
        </p:nvSpPr>
        <p:spPr>
          <a:xfrm>
            <a:off x="6774459" y="2407859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7A0FDF-EB68-1512-D2B7-8EDB7C67EC29}"/>
              </a:ext>
            </a:extLst>
          </p:cNvPr>
          <p:cNvSpPr/>
          <p:nvPr/>
        </p:nvSpPr>
        <p:spPr>
          <a:xfrm>
            <a:off x="6838935" y="1305889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157CD2-A4A8-7BC2-271A-DC7BAAC9ADFC}"/>
              </a:ext>
            </a:extLst>
          </p:cNvPr>
          <p:cNvCxnSpPr/>
          <p:nvPr/>
        </p:nvCxnSpPr>
        <p:spPr>
          <a:xfrm flipV="1">
            <a:off x="7137872" y="190376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48D50-D4B9-BA76-F7D1-0C9EADFD4E3B}"/>
              </a:ext>
            </a:extLst>
          </p:cNvPr>
          <p:cNvCxnSpPr>
            <a:cxnSpLocks/>
          </p:cNvCxnSpPr>
          <p:nvPr/>
        </p:nvCxnSpPr>
        <p:spPr>
          <a:xfrm>
            <a:off x="6478464" y="290022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0DBBF4-69CF-A975-15F6-8EAF1D5329A0}"/>
              </a:ext>
            </a:extLst>
          </p:cNvPr>
          <p:cNvSpPr/>
          <p:nvPr/>
        </p:nvSpPr>
        <p:spPr>
          <a:xfrm>
            <a:off x="7797278" y="239027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7954E13-3CE4-7E16-BD10-61FFC205189A}"/>
              </a:ext>
            </a:extLst>
          </p:cNvPr>
          <p:cNvSpPr/>
          <p:nvPr/>
        </p:nvSpPr>
        <p:spPr>
          <a:xfrm>
            <a:off x="7861754" y="1288304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FB2327-28DE-D779-F350-3F1F8D426A94}"/>
              </a:ext>
            </a:extLst>
          </p:cNvPr>
          <p:cNvCxnSpPr/>
          <p:nvPr/>
        </p:nvCxnSpPr>
        <p:spPr>
          <a:xfrm flipV="1">
            <a:off x="8160691" y="1886181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3889A-A945-15B2-CF85-E25FE579172A}"/>
              </a:ext>
            </a:extLst>
          </p:cNvPr>
          <p:cNvCxnSpPr>
            <a:cxnSpLocks/>
          </p:cNvCxnSpPr>
          <p:nvPr/>
        </p:nvCxnSpPr>
        <p:spPr>
          <a:xfrm>
            <a:off x="7501283" y="288264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F71A6C-350E-058C-8D1D-0B13D7EB1897}"/>
              </a:ext>
            </a:extLst>
          </p:cNvPr>
          <p:cNvSpPr/>
          <p:nvPr/>
        </p:nvSpPr>
        <p:spPr>
          <a:xfrm>
            <a:off x="3422353" y="1225063"/>
            <a:ext cx="3154258" cy="367552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3BFD9-34D5-C8EF-9D69-443F1EDDEB93}"/>
              </a:ext>
            </a:extLst>
          </p:cNvPr>
          <p:cNvSpPr txBox="1"/>
          <p:nvPr/>
        </p:nvSpPr>
        <p:spPr>
          <a:xfrm>
            <a:off x="3533497" y="4929554"/>
            <a:ext cx="302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B29780-052E-0725-08E0-6FDC4D6CE8D3}"/>
              </a:ext>
            </a:extLst>
          </p:cNvPr>
          <p:cNvSpPr/>
          <p:nvPr/>
        </p:nvSpPr>
        <p:spPr>
          <a:xfrm>
            <a:off x="6712926" y="1219201"/>
            <a:ext cx="2073508" cy="3681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9E67C-6BC6-C971-7414-D6378389D8D1}"/>
              </a:ext>
            </a:extLst>
          </p:cNvPr>
          <p:cNvSpPr txBox="1"/>
          <p:nvPr/>
        </p:nvSpPr>
        <p:spPr>
          <a:xfrm>
            <a:off x="5768066" y="4929554"/>
            <a:ext cx="289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decoder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D69D49-5BF7-09C9-9A65-9FC81A6042B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0D33A0E-38C9-6D55-FA00-F0BD2A68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F00DC6-BBC2-BF13-025C-631076A12228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8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recurrent neural network (RNN)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14536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15181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1518137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8170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817074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61018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61663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64652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7630247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7694722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7993661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9158633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9223108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9522047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>
            <a:cxnSpLocks/>
          </p:cNvCxnSpPr>
          <p:nvPr/>
        </p:nvCxnSpPr>
        <p:spPr>
          <a:xfrm>
            <a:off x="3569677" y="2491153"/>
            <a:ext cx="0" cy="35345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6828692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8357078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/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D8563F9F-1070-AFA6-B486-CB332C267869}"/>
              </a:ext>
            </a:extLst>
          </p:cNvPr>
          <p:cNvSpPr/>
          <p:nvPr/>
        </p:nvSpPr>
        <p:spPr>
          <a:xfrm>
            <a:off x="6167604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0EBF9B-52F6-F2F2-4C39-B1029B31AB7A}"/>
              </a:ext>
            </a:extLst>
          </p:cNvPr>
          <p:cNvCxnSpPr/>
          <p:nvPr/>
        </p:nvCxnSpPr>
        <p:spPr>
          <a:xfrm flipV="1">
            <a:off x="6466541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FBF68C8-BDA4-F3C8-C7AF-9B377A9CCF79}"/>
              </a:ext>
            </a:extLst>
          </p:cNvPr>
          <p:cNvSpPr/>
          <p:nvPr/>
        </p:nvSpPr>
        <p:spPr>
          <a:xfrm>
            <a:off x="7695982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72CBF1-1202-B68C-6FBC-49D746F8752F}"/>
              </a:ext>
            </a:extLst>
          </p:cNvPr>
          <p:cNvCxnSpPr/>
          <p:nvPr/>
        </p:nvCxnSpPr>
        <p:spPr>
          <a:xfrm flipV="1">
            <a:off x="7994919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898875B-DB8B-C796-1CC5-C2403771A651}"/>
              </a:ext>
            </a:extLst>
          </p:cNvPr>
          <p:cNvSpPr/>
          <p:nvPr/>
        </p:nvSpPr>
        <p:spPr>
          <a:xfrm>
            <a:off x="9224356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4BAC62-060C-B257-8BF3-D258E6F12FB5}"/>
              </a:ext>
            </a:extLst>
          </p:cNvPr>
          <p:cNvCxnSpPr/>
          <p:nvPr/>
        </p:nvCxnSpPr>
        <p:spPr>
          <a:xfrm flipV="1">
            <a:off x="9523293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/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/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/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/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/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/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/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A92943B-B043-A0E4-8A83-DE9C01CB5502}"/>
              </a:ext>
            </a:extLst>
          </p:cNvPr>
          <p:cNvSpPr txBox="1"/>
          <p:nvPr/>
        </p:nvSpPr>
        <p:spPr>
          <a:xfrm>
            <a:off x="241300" y="1075957"/>
            <a:ext cx="10936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It is important to realize that the model parameters of the RNN are the same in each time-step, i.e. the green part in the diagram is always the same. </a:t>
            </a:r>
          </a:p>
          <a:p>
            <a:endParaRPr lang="en-GB" sz="2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D76707-DA5D-9BD2-7CCC-5C2A95E8333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D8D98A-A71C-BB74-2376-2DDBC970C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0185549-870C-8C68-5733-8CC6259A97B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23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recurrent neural network (RNN)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14536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15181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1518137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8170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817074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6101861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6166336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6465275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7630247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7694722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7993661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9158633" y="369863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9223108" y="522263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9522047" y="471853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>
            <a:cxnSpLocks/>
          </p:cNvCxnSpPr>
          <p:nvPr/>
        </p:nvCxnSpPr>
        <p:spPr>
          <a:xfrm>
            <a:off x="3569677" y="2491153"/>
            <a:ext cx="0" cy="35345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6828692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8357078" y="420858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/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755" y="531022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D8563F9F-1070-AFA6-B486-CB332C267869}"/>
              </a:ext>
            </a:extLst>
          </p:cNvPr>
          <p:cNvSpPr/>
          <p:nvPr/>
        </p:nvSpPr>
        <p:spPr>
          <a:xfrm>
            <a:off x="6167604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0EBF9B-52F6-F2F2-4C39-B1029B31AB7A}"/>
              </a:ext>
            </a:extLst>
          </p:cNvPr>
          <p:cNvCxnSpPr/>
          <p:nvPr/>
        </p:nvCxnSpPr>
        <p:spPr>
          <a:xfrm flipV="1">
            <a:off x="6466541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FBF68C8-BDA4-F3C8-C7AF-9B377A9CCF79}"/>
              </a:ext>
            </a:extLst>
          </p:cNvPr>
          <p:cNvSpPr/>
          <p:nvPr/>
        </p:nvSpPr>
        <p:spPr>
          <a:xfrm>
            <a:off x="7695982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72CBF1-1202-B68C-6FBC-49D746F8752F}"/>
              </a:ext>
            </a:extLst>
          </p:cNvPr>
          <p:cNvCxnSpPr/>
          <p:nvPr/>
        </p:nvCxnSpPr>
        <p:spPr>
          <a:xfrm flipV="1">
            <a:off x="7994919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0898875B-DB8B-C796-1CC5-C2403771A651}"/>
              </a:ext>
            </a:extLst>
          </p:cNvPr>
          <p:cNvSpPr/>
          <p:nvPr/>
        </p:nvSpPr>
        <p:spPr>
          <a:xfrm>
            <a:off x="9224356" y="259666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4BAC62-060C-B257-8BF3-D258E6F12FB5}"/>
              </a:ext>
            </a:extLst>
          </p:cNvPr>
          <p:cNvCxnSpPr/>
          <p:nvPr/>
        </p:nvCxnSpPr>
        <p:spPr>
          <a:xfrm flipV="1">
            <a:off x="9523293" y="319453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/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46" y="5310222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/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937" y="5310222"/>
                <a:ext cx="599125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/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356" y="2678722"/>
                <a:ext cx="599125" cy="69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/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977" y="2663339"/>
                <a:ext cx="599125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/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08" y="2662356"/>
                <a:ext cx="599125" cy="665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/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970EBA1-C269-5DD7-433C-68BD3A07F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91" y="3698630"/>
                <a:ext cx="599125" cy="6686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/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CE1BEB-C8E2-1F26-9F9C-8244F546E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386" y="3698630"/>
                <a:ext cx="599125" cy="6655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5A92943B-B043-A0E4-8A83-DE9C01CB5502}"/>
              </a:ext>
            </a:extLst>
          </p:cNvPr>
          <p:cNvSpPr txBox="1"/>
          <p:nvPr/>
        </p:nvSpPr>
        <p:spPr>
          <a:xfrm>
            <a:off x="241300" y="1075957"/>
            <a:ext cx="10936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It is important to realize that the model parameters of the RNN are the same in each time-step, i.e. the green part in the diagram is always the same. </a:t>
            </a:r>
          </a:p>
          <a:p>
            <a:endParaRPr lang="en-GB" sz="2000" dirty="0"/>
          </a:p>
          <a:p>
            <a:r>
              <a:rPr lang="en-GB" sz="2000" dirty="0"/>
              <a:t>So, we can also represent the RNN as shown on the left.</a:t>
            </a:r>
          </a:p>
          <a:p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1E463-4506-B50D-D00D-872B0088135F}"/>
                  </a:ext>
                </a:extLst>
              </p:cNvPr>
              <p:cNvSpPr txBox="1"/>
              <p:nvPr/>
            </p:nvSpPr>
            <p:spPr>
              <a:xfrm>
                <a:off x="1498213" y="5310222"/>
                <a:ext cx="599125" cy="663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1E463-4506-B50D-D00D-872B00881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213" y="5310222"/>
                <a:ext cx="599125" cy="663771"/>
              </a:xfrm>
              <a:prstGeom prst="rect">
                <a:avLst/>
              </a:prstGeom>
              <a:blipFill>
                <a:blip r:embed="rId11"/>
                <a:stretch>
                  <a:fillRect t="-9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F2439A-5DD6-7508-7847-06F46BFF99C9}"/>
                  </a:ext>
                </a:extLst>
              </p:cNvPr>
              <p:cNvSpPr txBox="1"/>
              <p:nvPr/>
            </p:nvSpPr>
            <p:spPr>
              <a:xfrm>
                <a:off x="1518136" y="2666513"/>
                <a:ext cx="599125" cy="663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F2439A-5DD6-7508-7847-06F46BFF9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36" y="2666513"/>
                <a:ext cx="599125" cy="663771"/>
              </a:xfrm>
              <a:prstGeom prst="rect">
                <a:avLst/>
              </a:prstGeom>
              <a:blipFill>
                <a:blip r:embed="rId12"/>
                <a:stretch>
                  <a:fillRect t="-6422" r="-387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C112F8-2A6D-D9EA-7C33-33A9DC59C41C}"/>
              </a:ext>
            </a:extLst>
          </p:cNvPr>
          <p:cNvCxnSpPr>
            <a:stCxn id="2" idx="3"/>
          </p:cNvCxnSpPr>
          <p:nvPr/>
        </p:nvCxnSpPr>
        <p:spPr>
          <a:xfrm>
            <a:off x="2180492" y="4208584"/>
            <a:ext cx="3985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1F5231-F47B-1473-A9D8-41BE1AAD7F10}"/>
              </a:ext>
            </a:extLst>
          </p:cNvPr>
          <p:cNvCxnSpPr>
            <a:cxnSpLocks/>
          </p:cNvCxnSpPr>
          <p:nvPr/>
        </p:nvCxnSpPr>
        <p:spPr>
          <a:xfrm flipV="1">
            <a:off x="2579077" y="3534508"/>
            <a:ext cx="0" cy="6740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D4DEB7A-BA68-753F-9503-1C9B28BE4E95}"/>
              </a:ext>
            </a:extLst>
          </p:cNvPr>
          <p:cNvCxnSpPr>
            <a:cxnSpLocks/>
          </p:cNvCxnSpPr>
          <p:nvPr/>
        </p:nvCxnSpPr>
        <p:spPr>
          <a:xfrm flipH="1">
            <a:off x="1008185" y="3534508"/>
            <a:ext cx="157089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52B8EB-4358-4CF0-E536-9C27068F2A22}"/>
              </a:ext>
            </a:extLst>
          </p:cNvPr>
          <p:cNvCxnSpPr>
            <a:cxnSpLocks/>
          </p:cNvCxnSpPr>
          <p:nvPr/>
        </p:nvCxnSpPr>
        <p:spPr>
          <a:xfrm>
            <a:off x="1008185" y="3534508"/>
            <a:ext cx="0" cy="6740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8E8FC9-7408-38BA-2BDB-CDDCE1A78EC7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08185" y="4208584"/>
            <a:ext cx="4454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4254FD-9CE0-BC34-8EB6-408D085FA581}"/>
                  </a:ext>
                </a:extLst>
              </p:cNvPr>
              <p:cNvSpPr txBox="1"/>
              <p:nvPr/>
            </p:nvSpPr>
            <p:spPr>
              <a:xfrm>
                <a:off x="2519926" y="3693199"/>
                <a:ext cx="599125" cy="663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24254FD-9CE0-BC34-8EB6-408D085FA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926" y="3693199"/>
                <a:ext cx="599125" cy="663771"/>
              </a:xfrm>
              <a:prstGeom prst="rect">
                <a:avLst/>
              </a:prstGeom>
              <a:blipFill>
                <a:blip r:embed="rId13"/>
                <a:stretch>
                  <a:fillRect t="-91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AC2999B8-C427-F2EB-98A1-ED79DAF84B4D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891CAF8-9647-0F26-A930-32CDE9D7F9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564B46B-F147-89B6-A2B1-76C5AA92509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7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1735014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1799489" y="51054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2098428" y="46013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3263400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3327875" y="51054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3626814" y="46013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4791786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4856261" y="5105401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5155200" y="4601308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2461845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3990231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/>
              <p:nvPr/>
            </p:nvSpPr>
            <p:spPr>
              <a:xfrm>
                <a:off x="1781908" y="51929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11D46D-DF87-86F0-A268-F1525F8E3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908" y="51929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288F393-E5FA-C1E8-B1B2-1CEF21FB1489}"/>
              </a:ext>
            </a:extLst>
          </p:cNvPr>
          <p:cNvSpPr/>
          <p:nvPr/>
        </p:nvSpPr>
        <p:spPr>
          <a:xfrm>
            <a:off x="6320168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563F9F-1070-AFA6-B486-CB332C267869}"/>
              </a:ext>
            </a:extLst>
          </p:cNvPr>
          <p:cNvSpPr/>
          <p:nvPr/>
        </p:nvSpPr>
        <p:spPr>
          <a:xfrm>
            <a:off x="6384644" y="247943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0EBF9B-52F6-F2F2-4C39-B1029B31AB7A}"/>
              </a:ext>
            </a:extLst>
          </p:cNvPr>
          <p:cNvCxnSpPr/>
          <p:nvPr/>
        </p:nvCxnSpPr>
        <p:spPr>
          <a:xfrm flipV="1">
            <a:off x="6683581" y="30773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692CA6-D4AC-5FD5-B5D6-A97F53F4B8E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518613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D919B8E-FCD3-B6DF-5142-4B8A71DFFA61}"/>
              </a:ext>
            </a:extLst>
          </p:cNvPr>
          <p:cNvSpPr/>
          <p:nvPr/>
        </p:nvSpPr>
        <p:spPr>
          <a:xfrm>
            <a:off x="7848546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FBF68C8-BDA4-F3C8-C7AF-9B377A9CCF79}"/>
              </a:ext>
            </a:extLst>
          </p:cNvPr>
          <p:cNvSpPr/>
          <p:nvPr/>
        </p:nvSpPr>
        <p:spPr>
          <a:xfrm>
            <a:off x="7913022" y="247943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72CBF1-1202-B68C-6FBC-49D746F8752F}"/>
              </a:ext>
            </a:extLst>
          </p:cNvPr>
          <p:cNvCxnSpPr/>
          <p:nvPr/>
        </p:nvCxnSpPr>
        <p:spPr>
          <a:xfrm flipV="1">
            <a:off x="8211959" y="30773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A1F1A2-2536-A452-6E44-13ECBCED422A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046991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D95E033-A77C-A941-4508-66E48CC116FF}"/>
              </a:ext>
            </a:extLst>
          </p:cNvPr>
          <p:cNvSpPr/>
          <p:nvPr/>
        </p:nvSpPr>
        <p:spPr>
          <a:xfrm>
            <a:off x="9376920" y="3581400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98875B-DB8B-C796-1CC5-C2403771A651}"/>
              </a:ext>
            </a:extLst>
          </p:cNvPr>
          <p:cNvSpPr/>
          <p:nvPr/>
        </p:nvSpPr>
        <p:spPr>
          <a:xfrm>
            <a:off x="9441396" y="2479430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4BAC62-060C-B257-8BF3-D258E6F12FB5}"/>
              </a:ext>
            </a:extLst>
          </p:cNvPr>
          <p:cNvCxnSpPr/>
          <p:nvPr/>
        </p:nvCxnSpPr>
        <p:spPr>
          <a:xfrm flipV="1">
            <a:off x="9740333" y="3077307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4CADC40-9386-909F-6992-4AF5C52E1CB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8575365" y="4091354"/>
            <a:ext cx="8015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/>
              <p:nvPr/>
            </p:nvSpPr>
            <p:spPr>
              <a:xfrm>
                <a:off x="3308499" y="5192992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EA1C426-FB3E-745D-544E-CB00092C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499" y="5192992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/>
              <p:nvPr/>
            </p:nvSpPr>
            <p:spPr>
              <a:xfrm>
                <a:off x="4835090" y="5192992"/>
                <a:ext cx="599125" cy="666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37480F8-A2A9-68A4-EFCD-881B8B0C8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090" y="5192992"/>
                <a:ext cx="599125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/>
              <p:nvPr/>
            </p:nvSpPr>
            <p:spPr>
              <a:xfrm>
                <a:off x="6383396" y="2561492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D7BD52-6827-A22B-F7B8-273DBCC2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96" y="2561492"/>
                <a:ext cx="599125" cy="694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/>
              <p:nvPr/>
            </p:nvSpPr>
            <p:spPr>
              <a:xfrm>
                <a:off x="7913017" y="2546109"/>
                <a:ext cx="599125" cy="664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FCFE0CE-360E-7093-6BF1-B788FF4C3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17" y="2546109"/>
                <a:ext cx="599125" cy="6647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/>
              <p:nvPr/>
            </p:nvSpPr>
            <p:spPr>
              <a:xfrm>
                <a:off x="9440148" y="2545126"/>
                <a:ext cx="599125" cy="6990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A121F13-5C24-7FCA-9385-09069D108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148" y="2545126"/>
                <a:ext cx="599125" cy="6990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C06901-5655-EF80-6921-0F03B3D67973}"/>
                  </a:ext>
                </a:extLst>
              </p:cNvPr>
              <p:cNvSpPr txBox="1"/>
              <p:nvPr/>
            </p:nvSpPr>
            <p:spPr>
              <a:xfrm>
                <a:off x="241300" y="1075957"/>
                <a:ext cx="10936654" cy="1033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 general case of an RNN is many to many with an encoder encoding the input sequence into a hidden state vector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 sz="2000" dirty="0"/>
                  <a:t> in the diagram below) and then applying the decoder to decode the hidden state vector into the output sequence.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C06901-5655-EF80-6921-0F03B3D67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5957"/>
                <a:ext cx="10936654" cy="1033937"/>
              </a:xfrm>
              <a:prstGeom prst="rect">
                <a:avLst/>
              </a:prstGeom>
              <a:blipFill>
                <a:blip r:embed="rId9"/>
                <a:stretch>
                  <a:fillRect l="-613" t="-3550" r="-613" b="-1005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88D5B6-5A9C-5DC8-7E83-2657A2CB8A2D}"/>
                  </a:ext>
                </a:extLst>
              </p:cNvPr>
              <p:cNvSpPr txBox="1"/>
              <p:nvPr/>
            </p:nvSpPr>
            <p:spPr>
              <a:xfrm>
                <a:off x="2536569" y="3581400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88D5B6-5A9C-5DC8-7E83-2657A2CB8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69" y="3581400"/>
                <a:ext cx="599125" cy="6686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98E6DC-4FC5-CE67-F7EE-72CA9F3EE1DD}"/>
                  </a:ext>
                </a:extLst>
              </p:cNvPr>
              <p:cNvSpPr txBox="1"/>
              <p:nvPr/>
            </p:nvSpPr>
            <p:spPr>
              <a:xfrm>
                <a:off x="4076665" y="3581400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98E6DC-4FC5-CE67-F7EE-72CA9F3EE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665" y="3581400"/>
                <a:ext cx="599125" cy="6655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2DD97C-6EAF-74EC-6241-56A900B76042}"/>
                  </a:ext>
                </a:extLst>
              </p:cNvPr>
              <p:cNvSpPr txBox="1"/>
              <p:nvPr/>
            </p:nvSpPr>
            <p:spPr>
              <a:xfrm>
                <a:off x="5582464" y="3581400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2DD97C-6EAF-74EC-6241-56A900B7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464" y="3581400"/>
                <a:ext cx="599125" cy="6681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9CE6B-C71D-F8B2-48EF-22D7A7F68077}"/>
                  </a:ext>
                </a:extLst>
              </p:cNvPr>
              <p:cNvSpPr txBox="1"/>
              <p:nvPr/>
            </p:nvSpPr>
            <p:spPr>
              <a:xfrm>
                <a:off x="7110846" y="3578771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9CE6B-C71D-F8B2-48EF-22D7A7F68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46" y="3578771"/>
                <a:ext cx="599125" cy="6681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7D605D-DB4D-69B8-BBF3-70155A8FD613}"/>
                  </a:ext>
                </a:extLst>
              </p:cNvPr>
              <p:cNvSpPr txBox="1"/>
              <p:nvPr/>
            </p:nvSpPr>
            <p:spPr>
              <a:xfrm>
                <a:off x="8659939" y="3578771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7D605D-DB4D-69B8-BBF3-70155A8F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939" y="3578771"/>
                <a:ext cx="599125" cy="6681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3B072907-CDA4-8235-C05E-154A721B666A}"/>
              </a:ext>
            </a:extLst>
          </p:cNvPr>
          <p:cNvSpPr/>
          <p:nvPr/>
        </p:nvSpPr>
        <p:spPr>
          <a:xfrm>
            <a:off x="7925989" y="5082396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9D685F-F8C2-6BF5-C0E4-3348AE33EC62}"/>
              </a:ext>
            </a:extLst>
          </p:cNvPr>
          <p:cNvCxnSpPr/>
          <p:nvPr/>
        </p:nvCxnSpPr>
        <p:spPr>
          <a:xfrm flipV="1">
            <a:off x="8223681" y="4583944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7DA63E6-FFC0-E9E7-B45A-B2A0F01517F6}"/>
                  </a:ext>
                </a:extLst>
              </p:cNvPr>
              <p:cNvSpPr txBox="1"/>
              <p:nvPr/>
            </p:nvSpPr>
            <p:spPr>
              <a:xfrm>
                <a:off x="7930603" y="5164458"/>
                <a:ext cx="599125" cy="694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7DA63E6-FFC0-E9E7-B45A-B2A0F0151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03" y="5164458"/>
                <a:ext cx="599125" cy="6941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971CAEA-B31B-92F0-2B28-38743B9D0C2D}"/>
              </a:ext>
            </a:extLst>
          </p:cNvPr>
          <p:cNvSpPr/>
          <p:nvPr/>
        </p:nvSpPr>
        <p:spPr>
          <a:xfrm>
            <a:off x="9480266" y="5093898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ACD963-FBCC-81E9-CD7B-742AB3ECAB8D}"/>
              </a:ext>
            </a:extLst>
          </p:cNvPr>
          <p:cNvCxnSpPr/>
          <p:nvPr/>
        </p:nvCxnSpPr>
        <p:spPr>
          <a:xfrm flipV="1">
            <a:off x="9777958" y="459544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DE0829-DC70-5442-47E0-B4FEF65036F2}"/>
                  </a:ext>
                </a:extLst>
              </p:cNvPr>
              <p:cNvSpPr txBox="1"/>
              <p:nvPr/>
            </p:nvSpPr>
            <p:spPr>
              <a:xfrm>
                <a:off x="9484880" y="5175960"/>
                <a:ext cx="599125" cy="664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DE0829-DC70-5442-47E0-B4FEF650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880" y="5175960"/>
                <a:ext cx="599125" cy="6647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7919E89F-F219-D8EE-A614-D2FABF4C5C90}"/>
              </a:ext>
            </a:extLst>
          </p:cNvPr>
          <p:cNvSpPr/>
          <p:nvPr/>
        </p:nvSpPr>
        <p:spPr>
          <a:xfrm>
            <a:off x="6181590" y="5099761"/>
            <a:ext cx="1023976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&lt;stop&gt;</a:t>
            </a:r>
            <a:endParaRPr lang="LID4096" sz="14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DC2F93-64E7-7FD6-91F7-3FE471DEFE14}"/>
              </a:ext>
            </a:extLst>
          </p:cNvPr>
          <p:cNvCxnSpPr/>
          <p:nvPr/>
        </p:nvCxnSpPr>
        <p:spPr>
          <a:xfrm flipV="1">
            <a:off x="6701704" y="460130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156B4D3-E489-C266-D127-D6606D4B2BD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7F69B1A-DA50-353B-DCF9-5BED105299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2C39ABC-4429-2BF1-1645-14F675B1EA2C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03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q2seq_5">
            <a:hlinkClick r:id="" action="ppaction://media"/>
            <a:extLst>
              <a:ext uri="{FF2B5EF4-FFF2-40B4-BE49-F238E27FC236}">
                <a16:creationId xmlns:a16="http://schemas.microsoft.com/office/drawing/2014/main" id="{074AB6DE-D155-4B7B-A122-013048C0A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846" y="2011296"/>
            <a:ext cx="9623927" cy="41169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722131-4F0A-577E-24C2-CA88413F7B2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CBB9-AED0-E69F-1258-AB5FC3F54228}"/>
              </a:ext>
            </a:extLst>
          </p:cNvPr>
          <p:cNvSpPr txBox="1"/>
          <p:nvPr/>
        </p:nvSpPr>
        <p:spPr>
          <a:xfrm>
            <a:off x="241300" y="1075957"/>
            <a:ext cx="10936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Folded this looks like this.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D98D1-D363-E3F3-2DD1-AC72BF1E3966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https://jalammar.github.io/visualizing-neural-machine-translation-mechanics-of-seq2seq-models-with-attention/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7F701-744C-B705-6A65-CDB25F5AC59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FC31F-7206-4B76-1236-18CBB55EF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44ACD8-39D9-0D2A-60E7-90D1FECD5CD7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43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q2seq_6">
            <a:hlinkClick r:id="" action="ppaction://media"/>
            <a:extLst>
              <a:ext uri="{FF2B5EF4-FFF2-40B4-BE49-F238E27FC236}">
                <a16:creationId xmlns:a16="http://schemas.microsoft.com/office/drawing/2014/main" id="{CB5B4DC0-51B9-4B5D-B904-AA11B4A88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693" y="951891"/>
            <a:ext cx="10550769" cy="4659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F7E20-3A4D-A022-789D-AF77456C6BEB}"/>
              </a:ext>
            </a:extLst>
          </p:cNvPr>
          <p:cNvSpPr txBox="1"/>
          <p:nvPr/>
        </p:nvSpPr>
        <p:spPr>
          <a:xfrm>
            <a:off x="241300" y="1075957"/>
            <a:ext cx="109366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Unfolded this looks like this.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This creates a bottleneck in which all information in the input sequence needs to be encoded into the final hidden state vector.</a:t>
            </a:r>
          </a:p>
          <a:p>
            <a:r>
              <a:rPr lang="en-GB" sz="2000" dirty="0"/>
              <a:t>This puts limitations to the length of the input sequence.</a:t>
            </a:r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1FA1C-4239-361C-C8A8-4C4E869BF8D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520BF-B3F1-EC37-6121-131224A090F0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https://jalammar.github.io/visualizing-neural-machine-translation-mechanics-of-seq2seq-models-with-attention/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C1A0B-CD2A-A085-6BBF-D0570A542E2E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3AAF8-6B23-102E-277A-C788332EC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9A3CA4-1F48-1ED9-8BAA-FD19FCC1724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4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q2seq_7">
            <a:hlinkClick r:id="" action="ppaction://media"/>
            <a:extLst>
              <a:ext uri="{FF2B5EF4-FFF2-40B4-BE49-F238E27FC236}">
                <a16:creationId xmlns:a16="http://schemas.microsoft.com/office/drawing/2014/main" id="{2E028AE4-D0E7-406A-848A-C7644D8054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0128" y="1317150"/>
            <a:ext cx="9223442" cy="404491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C0FE95F-66FD-4BC9-BF40-237A66CB72CF}"/>
              </a:ext>
            </a:extLst>
          </p:cNvPr>
          <p:cNvSpPr txBox="1"/>
          <p:nvPr/>
        </p:nvSpPr>
        <p:spPr>
          <a:xfrm>
            <a:off x="358229" y="6477834"/>
            <a:ext cx="11728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https://jalammar.github.io/visualizing-neural-machine-translation-mechanics-of-seq2seq-models-with-attention/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582F1-D356-8DFB-35C7-4B0E03CE932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RNN encoding - decoding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5482C-5622-F149-4B81-04D0BB4C886D}"/>
              </a:ext>
            </a:extLst>
          </p:cNvPr>
          <p:cNvSpPr txBox="1"/>
          <p:nvPr/>
        </p:nvSpPr>
        <p:spPr>
          <a:xfrm>
            <a:off x="241300" y="1075957"/>
            <a:ext cx="1093665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One way to solve this issue is to use all hidden state vectors to decode.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But this can create an information overflow during decoding.</a:t>
            </a:r>
          </a:p>
          <a:p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80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72E15-B899-7D04-7826-E3E8EB3045C5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DA6AF-4F70-3F36-5394-FC42C604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5E49F9-C413-5A43-0954-AA1669B54EFF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36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26D58D-C8A1-6CE8-BDB9-610266D7AA66}"/>
              </a:ext>
            </a:extLst>
          </p:cNvPr>
          <p:cNvSpPr txBox="1"/>
          <p:nvPr/>
        </p:nvSpPr>
        <p:spPr>
          <a:xfrm>
            <a:off x="241300" y="1075957"/>
            <a:ext cx="109366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issue can be solved by adding an </a:t>
            </a:r>
            <a:r>
              <a:rPr lang="en-GB" sz="2000" b="1" dirty="0"/>
              <a:t>attention layer</a:t>
            </a:r>
            <a:r>
              <a:rPr lang="en-GB" sz="2000" dirty="0"/>
              <a:t>. This is again a specialized architecture with model parameters that learns to pay more or less attention to the specific hidden state vectors during each time-step in the decoding.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pic>
        <p:nvPicPr>
          <p:cNvPr id="2" name="seq2seq_9">
            <a:hlinkClick r:id="" action="ppaction://media"/>
            <a:extLst>
              <a:ext uri="{FF2B5EF4-FFF2-40B4-BE49-F238E27FC236}">
                <a16:creationId xmlns:a16="http://schemas.microsoft.com/office/drawing/2014/main" id="{68195381-698C-4A25-B502-B73893542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4046" y="2216542"/>
            <a:ext cx="6978136" cy="30375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2B365-E5BF-3FB0-30B9-D6E1764A036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03C3F-5917-8ECD-C0D2-E1CA288D163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https://jalammar.github.io/visualizing-neural-machine-translation-mechanics-of-seq2seq-models-with-attention/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82011-A728-393A-B676-92C5483A5712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B758A-8C8E-F50F-CD4C-2C3F1E785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200540-8012-8707-EA51-13138380D66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57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EA47B92-9896-43F6-9E65-10BCA6E95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88" y="1002321"/>
            <a:ext cx="5160566" cy="5266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445821-5404-1A0B-8FEB-39B1E96B4B6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AF734-0C29-A713-F8EF-486677CF647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4F7C9-E063-5648-7952-44243296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751C19-D375-8F55-8D41-E4367723EC2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36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transformer architecture is the current state of the art (I think…).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attention is all you need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0126-92FA-08B1-5071-4AB43148C5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65DA4-7F84-3C83-2D57-FD6A0367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8A14-B4D5-ADA8-4772-B8BE1F6FB1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618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transformer architecture is the current state of the art (I think…).</a:t>
            </a:r>
          </a:p>
          <a:p>
            <a:endParaRPr lang="en-GB" sz="2000" dirty="0"/>
          </a:p>
          <a:p>
            <a:r>
              <a:rPr lang="en-GB" sz="2000" dirty="0"/>
              <a:t>It consist of an </a:t>
            </a:r>
            <a:r>
              <a:rPr lang="en-GB" sz="2000" dirty="0">
                <a:solidFill>
                  <a:schemeClr val="accent1"/>
                </a:solidFill>
              </a:rPr>
              <a:t>encoder</a:t>
            </a:r>
            <a:r>
              <a:rPr lang="en-GB" sz="2000" dirty="0"/>
              <a:t> and a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0126-92FA-08B1-5071-4AB43148C5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65DA4-7F84-3C83-2D57-FD6A0367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8A14-B4D5-ADA8-4772-B8BE1F6FB1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580CB7-BB96-96A4-DDEE-63A434DBB10E}"/>
              </a:ext>
            </a:extLst>
          </p:cNvPr>
          <p:cNvSpPr/>
          <p:nvPr/>
        </p:nvSpPr>
        <p:spPr>
          <a:xfrm>
            <a:off x="6561221" y="2187074"/>
            <a:ext cx="2069432" cy="383302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F67818-0BB8-6EF6-0A83-8198C7F6678A}"/>
              </a:ext>
            </a:extLst>
          </p:cNvPr>
          <p:cNvSpPr/>
          <p:nvPr/>
        </p:nvSpPr>
        <p:spPr>
          <a:xfrm>
            <a:off x="8654195" y="204017"/>
            <a:ext cx="2069432" cy="59822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7095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transformer architecture is the current state of the art (I think…).</a:t>
            </a:r>
          </a:p>
          <a:p>
            <a:endParaRPr lang="en-GB" sz="2000" dirty="0"/>
          </a:p>
          <a:p>
            <a:r>
              <a:rPr lang="en-GB" sz="2000" dirty="0"/>
              <a:t>It consist of an </a:t>
            </a:r>
            <a:r>
              <a:rPr lang="en-GB" sz="2000" dirty="0">
                <a:solidFill>
                  <a:schemeClr val="accent1"/>
                </a:solidFill>
              </a:rPr>
              <a:t>encoder</a:t>
            </a:r>
            <a:r>
              <a:rPr lang="en-GB" sz="2000" dirty="0"/>
              <a:t> and a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r>
              <a:rPr lang="en-GB" sz="2000" dirty="0"/>
              <a:t>The encoder takes a sequence of tokens (each possible input represented by a different number) as input and learns an embedding for each of the tokens.</a:t>
            </a:r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0126-92FA-08B1-5071-4AB43148C5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65DA4-7F84-3C83-2D57-FD6A0367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8A14-B4D5-ADA8-4772-B8BE1F6FB1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580CB7-BB96-96A4-DDEE-63A434DBB10E}"/>
              </a:ext>
            </a:extLst>
          </p:cNvPr>
          <p:cNvSpPr/>
          <p:nvPr/>
        </p:nvSpPr>
        <p:spPr>
          <a:xfrm>
            <a:off x="6561221" y="2187074"/>
            <a:ext cx="2069432" cy="383302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A15BA3-9085-AF6C-22E1-59BBA04C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618" y="3690546"/>
            <a:ext cx="2155909" cy="25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FAD1D0-5B3F-3D9C-8FF2-3EC31407D3D7}"/>
              </a:ext>
            </a:extLst>
          </p:cNvPr>
          <p:cNvCxnSpPr/>
          <p:nvPr/>
        </p:nvCxnSpPr>
        <p:spPr>
          <a:xfrm flipH="1" flipV="1">
            <a:off x="5700295" y="4785895"/>
            <a:ext cx="1780673" cy="44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121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transformer architecture is the current state of the art (I think…).</a:t>
            </a:r>
          </a:p>
          <a:p>
            <a:endParaRPr lang="en-GB" sz="2000" dirty="0"/>
          </a:p>
          <a:p>
            <a:r>
              <a:rPr lang="en-GB" sz="2000" dirty="0"/>
              <a:t>It consist of an </a:t>
            </a:r>
            <a:r>
              <a:rPr lang="en-GB" sz="2000" dirty="0">
                <a:solidFill>
                  <a:schemeClr val="accent1"/>
                </a:solidFill>
              </a:rPr>
              <a:t>encoder</a:t>
            </a:r>
            <a:r>
              <a:rPr lang="en-GB" sz="2000" dirty="0"/>
              <a:t> and a </a:t>
            </a:r>
            <a:r>
              <a:rPr lang="en-GB" sz="2000" dirty="0">
                <a:solidFill>
                  <a:srgbClr val="FF0000"/>
                </a:solidFill>
              </a:rPr>
              <a:t>decoder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r>
              <a:rPr lang="en-GB" sz="2000" dirty="0"/>
              <a:t>The encoder takes a sequence of tokens (each possible input represented by a different number) as input and learns an embedding for each of the tokens.</a:t>
            </a:r>
          </a:p>
          <a:p>
            <a:endParaRPr lang="en-GB" sz="2000" dirty="0"/>
          </a:p>
          <a:p>
            <a:r>
              <a:rPr lang="en-GB" sz="2000" dirty="0"/>
              <a:t>There is no recurrence, a special positional encoding is added to the token embeddings. </a:t>
            </a:r>
          </a:p>
          <a:p>
            <a:endParaRPr lang="en-GB" sz="2000" dirty="0"/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0126-92FA-08B1-5071-4AB43148C5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65DA4-7F84-3C83-2D57-FD6A0367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8A14-B4D5-ADA8-4772-B8BE1F6FB1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580CB7-BB96-96A4-DDEE-63A434DBB10E}"/>
              </a:ext>
            </a:extLst>
          </p:cNvPr>
          <p:cNvSpPr/>
          <p:nvPr/>
        </p:nvSpPr>
        <p:spPr>
          <a:xfrm>
            <a:off x="6561221" y="2187074"/>
            <a:ext cx="2069432" cy="383302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B65D97-478C-234C-AE25-2E17668601D1}"/>
              </a:ext>
            </a:extLst>
          </p:cNvPr>
          <p:cNvCxnSpPr>
            <a:cxnSpLocks/>
          </p:cNvCxnSpPr>
          <p:nvPr/>
        </p:nvCxnSpPr>
        <p:spPr>
          <a:xfrm flipH="1" flipV="1">
            <a:off x="4978400" y="4374147"/>
            <a:ext cx="2417011" cy="433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40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9937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Multi-head (self-)attention learns to score each token embedding in order to compute the correct output (decoder).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scores and the token embeddings are then multiplied and passed trough a neural network module to add non-linearity.</a:t>
            </a:r>
          </a:p>
          <a:p>
            <a:r>
              <a:rPr lang="en-GB" sz="2000" dirty="0"/>
              <a:t>This is repeated N times to produce a final embedding.</a:t>
            </a:r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0126-92FA-08B1-5071-4AB43148C5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65DA4-7F84-3C83-2D57-FD6A0367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8A14-B4D5-ADA8-4772-B8BE1F6FB1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580CB7-BB96-96A4-DDEE-63A434DBB10E}"/>
              </a:ext>
            </a:extLst>
          </p:cNvPr>
          <p:cNvSpPr/>
          <p:nvPr/>
        </p:nvSpPr>
        <p:spPr>
          <a:xfrm>
            <a:off x="6561221" y="2187074"/>
            <a:ext cx="2069432" cy="383302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8575B-262E-5683-2979-311E53866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519" y="1979845"/>
            <a:ext cx="3052109" cy="278996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EBFF4-55C7-A50C-F195-899D2E1E8437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5473628" y="3374828"/>
            <a:ext cx="1991298" cy="61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21687A-38A9-451D-5E3D-8590A71A9359}"/>
              </a:ext>
            </a:extLst>
          </p:cNvPr>
          <p:cNvCxnSpPr/>
          <p:nvPr/>
        </p:nvCxnSpPr>
        <p:spPr>
          <a:xfrm flipH="1">
            <a:off x="5304589" y="3074737"/>
            <a:ext cx="2160337" cy="2197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066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93625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Multi-head (self-)attention learns to score each token embedding in order to compute the correct output (decoder).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.</a:t>
            </a:r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0126-92FA-08B1-5071-4AB43148C5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65DA4-7F84-3C83-2D57-FD6A03679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8A14-B4D5-ADA8-4772-B8BE1F6FB1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041846-9318-E90D-9821-C9218D84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7" y="2695760"/>
            <a:ext cx="4283577" cy="121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AAE85-EA85-F345-6E60-8F6786689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686" y="2006816"/>
            <a:ext cx="3093021" cy="3895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9B173-1E49-2239-592A-B980BEF62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176" y="2037151"/>
            <a:ext cx="3312524" cy="374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993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decoder learns to generate tokens.</a:t>
            </a:r>
          </a:p>
          <a:p>
            <a:endParaRPr lang="en-GB" sz="2000" dirty="0"/>
          </a:p>
          <a:p>
            <a:r>
              <a:rPr lang="en-GB" sz="2000" dirty="0"/>
              <a:t>It is autoregressive, 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it begins with a start token, and it takes in a list of previous outputs as inputs, as well as the encoder outputs that contain the attention information from the input.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0126-92FA-08B1-5071-4AB43148C5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65DA4-7F84-3C83-2D57-FD6A0367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8A14-B4D5-ADA8-4772-B8BE1F6FB1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621DA-C18B-4B5B-5240-EAF31FD3A2C9}"/>
              </a:ext>
            </a:extLst>
          </p:cNvPr>
          <p:cNvSpPr/>
          <p:nvPr/>
        </p:nvSpPr>
        <p:spPr>
          <a:xfrm>
            <a:off x="8654195" y="204017"/>
            <a:ext cx="2069432" cy="59822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BB6F60-FB94-CE32-3842-015F5942E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537" y="3162515"/>
            <a:ext cx="3737643" cy="29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859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Some models only use the encoder (e.g. Bidirectional Encoder Representations from Transformers or BERT).</a:t>
            </a:r>
          </a:p>
          <a:p>
            <a:endParaRPr lang="en-GB" sz="2000" dirty="0"/>
          </a:p>
          <a:p>
            <a:r>
              <a:rPr lang="en-GB" sz="2000" dirty="0"/>
              <a:t>The learned sequence embedding is used as a feature vector representation for specific prediction tasks, e.g. protein function or stability prediction.</a:t>
            </a:r>
          </a:p>
          <a:p>
            <a:endParaRPr lang="en-GB" sz="2000" dirty="0"/>
          </a:p>
          <a:p>
            <a:r>
              <a:rPr lang="en-GB" sz="2000" dirty="0"/>
              <a:t>The sequence embedding is learned by self-supervision using masked tokens. For instances masked amino acids on protein sequences.</a:t>
            </a:r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0126-92FA-08B1-5071-4AB43148C5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65DA4-7F84-3C83-2D57-FD6A0367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8A14-B4D5-ADA8-4772-B8BE1F6FB1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580CB7-BB96-96A4-DDEE-63A434DBB10E}"/>
              </a:ext>
            </a:extLst>
          </p:cNvPr>
          <p:cNvSpPr/>
          <p:nvPr/>
        </p:nvSpPr>
        <p:spPr>
          <a:xfrm>
            <a:off x="6561221" y="2187074"/>
            <a:ext cx="2069432" cy="383302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243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617BBF-7E50-F63F-6335-016B5ACE8DA4}"/>
              </a:ext>
            </a:extLst>
          </p:cNvPr>
          <p:cNvCxnSpPr/>
          <p:nvPr/>
        </p:nvCxnSpPr>
        <p:spPr>
          <a:xfrm flipV="1">
            <a:off x="6371492" y="2373923"/>
            <a:ext cx="668216" cy="7033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0A651F-F85D-1D71-D651-1B512631254A}"/>
              </a:ext>
            </a:extLst>
          </p:cNvPr>
          <p:cNvCxnSpPr>
            <a:cxnSpLocks/>
          </p:cNvCxnSpPr>
          <p:nvPr/>
        </p:nvCxnSpPr>
        <p:spPr>
          <a:xfrm>
            <a:off x="6477000" y="4009292"/>
            <a:ext cx="990600" cy="7570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4CA5D9-8D75-8EE8-0252-A81E99F3AE08}"/>
              </a:ext>
            </a:extLst>
          </p:cNvPr>
          <p:cNvCxnSpPr>
            <a:cxnSpLocks/>
          </p:cNvCxnSpPr>
          <p:nvPr/>
        </p:nvCxnSpPr>
        <p:spPr>
          <a:xfrm flipH="1">
            <a:off x="3915508" y="3537437"/>
            <a:ext cx="90853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0EACAA-D93D-809D-9589-C84680E790D9}"/>
              </a:ext>
            </a:extLst>
          </p:cNvPr>
          <p:cNvSpPr txBox="1"/>
          <p:nvPr/>
        </p:nvSpPr>
        <p:spPr>
          <a:xfrm>
            <a:off x="6764215" y="3077308"/>
            <a:ext cx="668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??</a:t>
            </a:r>
            <a:endParaRPr lang="LID4096" sz="32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BB1FB-2886-78BB-7186-FD3225099B1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8063F3-4DB0-7331-B6CC-CC40A7D5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91D31C-0F60-2DD4-39D0-4430D2A3552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30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73510441-6AC3-408D-8DC3-1B8476C91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43" y="270096"/>
            <a:ext cx="4245458" cy="5982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A3F8F-F629-8CD7-5B6D-AC745A9C118A}"/>
              </a:ext>
            </a:extLst>
          </p:cNvPr>
          <p:cNvSpPr txBox="1"/>
          <p:nvPr/>
        </p:nvSpPr>
        <p:spPr>
          <a:xfrm>
            <a:off x="241300" y="1075957"/>
            <a:ext cx="55147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Other models only use the decoder.</a:t>
            </a:r>
          </a:p>
          <a:p>
            <a:endParaRPr lang="en-GB" sz="2000" dirty="0"/>
          </a:p>
          <a:p>
            <a:r>
              <a:rPr lang="en-GB" sz="2000" dirty="0"/>
              <a:t>An example is the Generative Pre-training Transformer (GPT). It is trained to predict (a probability distribution of) the next token based on the previous tokens.</a:t>
            </a:r>
          </a:p>
          <a:p>
            <a:endParaRPr lang="en-GB" sz="2000" dirty="0"/>
          </a:p>
          <a:p>
            <a:r>
              <a:rPr lang="en-GB" sz="2000" dirty="0"/>
              <a:t>By iteratively adding the predicted token to the input the model is able to generate a sequence of tokens. </a:t>
            </a:r>
          </a:p>
          <a:p>
            <a:r>
              <a:rPr lang="en-GB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Transformers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Ashish Vaswani et al., Attention is all you need. (NIPS'17)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0126-92FA-08B1-5071-4AB43148C5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65DA4-7F84-3C83-2D57-FD6A0367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8A14-B4D5-ADA8-4772-B8BE1F6FB1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38EE99-79F5-F00E-21DA-B4B53B0D7523}"/>
              </a:ext>
            </a:extLst>
          </p:cNvPr>
          <p:cNvSpPr/>
          <p:nvPr/>
        </p:nvSpPr>
        <p:spPr>
          <a:xfrm>
            <a:off x="8654195" y="204017"/>
            <a:ext cx="2069432" cy="59822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73289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ea typeface="Lato" panose="020B0604020202020204" pitchFamily="34" charset="0"/>
                <a:cs typeface="Helvetica" panose="020B0604020202020204" pitchFamily="34" charset="0"/>
              </a:rPr>
              <a:t>chatGPT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openAI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10126-92FA-08B1-5071-4AB43148C5F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65DA4-7F84-3C83-2D57-FD6A03679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BE8A14-B4D5-ADA8-4772-B8BE1F6FB109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CB67EF-F9A4-E84A-42C6-788FA73A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10" y="799972"/>
            <a:ext cx="9400674" cy="558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8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9792E8-6BB4-5F39-CC02-3BA96A324912}"/>
              </a:ext>
            </a:extLst>
          </p:cNvPr>
          <p:cNvSpPr/>
          <p:nvPr/>
        </p:nvSpPr>
        <p:spPr>
          <a:xfrm>
            <a:off x="3774829" y="2960075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6D124-6F04-F137-40C7-D46AFDBF0066}"/>
              </a:ext>
            </a:extLst>
          </p:cNvPr>
          <p:cNvSpPr/>
          <p:nvPr/>
        </p:nvSpPr>
        <p:spPr>
          <a:xfrm>
            <a:off x="2338752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DA943-BC95-BE62-EED8-657D2925BB43}"/>
              </a:ext>
            </a:extLst>
          </p:cNvPr>
          <p:cNvSpPr/>
          <p:nvPr/>
        </p:nvSpPr>
        <p:spPr>
          <a:xfrm>
            <a:off x="902675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799C6-F617-AA5B-999C-A7AC63805130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A296FB-8DE0-44A0-26BE-AC868B3A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A4F13-CAF8-A1DD-AE88-1BA5B4AC1C4E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11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9792E8-6BB4-5F39-CC02-3BA96A324912}"/>
              </a:ext>
            </a:extLst>
          </p:cNvPr>
          <p:cNvSpPr/>
          <p:nvPr/>
        </p:nvSpPr>
        <p:spPr>
          <a:xfrm>
            <a:off x="3774829" y="2960075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6D124-6F04-F137-40C7-D46AFDBF0066}"/>
              </a:ext>
            </a:extLst>
          </p:cNvPr>
          <p:cNvSpPr/>
          <p:nvPr/>
        </p:nvSpPr>
        <p:spPr>
          <a:xfrm>
            <a:off x="2338752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DA943-BC95-BE62-EED8-657D2925BB43}"/>
              </a:ext>
            </a:extLst>
          </p:cNvPr>
          <p:cNvSpPr/>
          <p:nvPr/>
        </p:nvSpPr>
        <p:spPr>
          <a:xfrm>
            <a:off x="902675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7DC903-930B-2518-5EDC-2C6F19620B72}"/>
              </a:ext>
            </a:extLst>
          </p:cNvPr>
          <p:cNvCxnSpPr>
            <a:cxnSpLocks/>
          </p:cNvCxnSpPr>
          <p:nvPr/>
        </p:nvCxnSpPr>
        <p:spPr>
          <a:xfrm>
            <a:off x="6506307" y="3531572"/>
            <a:ext cx="10257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4E4956-8EB7-D4D2-061C-4F3242C9B5C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89C430-D6AA-120A-7342-DA5E3DF4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B6CD4F-92D7-D6B4-57FE-E5A3B39FD80D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17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text</a:t>
            </a:r>
          </a:p>
          <a:p>
            <a:endParaRPr lang="en-GB" sz="2000" dirty="0"/>
          </a:p>
          <a:p>
            <a:r>
              <a:rPr lang="en-GB" sz="2000" dirty="0"/>
              <a:t>video streams</a:t>
            </a:r>
          </a:p>
          <a:p>
            <a:endParaRPr lang="en-GB" sz="2000" dirty="0"/>
          </a:p>
          <a:p>
            <a:r>
              <a:rPr lang="en-GB" sz="2000" dirty="0"/>
              <a:t>audio streams</a:t>
            </a:r>
          </a:p>
          <a:p>
            <a:endParaRPr lang="en-GB" sz="2000" dirty="0"/>
          </a:p>
          <a:p>
            <a:r>
              <a:rPr lang="en-GB" sz="2000" dirty="0"/>
              <a:t>genomics, transcriptomics, proteomics</a:t>
            </a:r>
          </a:p>
          <a:p>
            <a:endParaRPr lang="en-GB" sz="2000" dirty="0"/>
          </a:p>
          <a:p>
            <a:r>
              <a:rPr lang="en-GB" sz="2000" dirty="0"/>
              <a:t>stock markets</a:t>
            </a:r>
          </a:p>
          <a:p>
            <a:endParaRPr lang="en-GB" sz="2000" dirty="0"/>
          </a:p>
          <a:p>
            <a:r>
              <a:rPr lang="en-GB" sz="2000" dirty="0"/>
              <a:t>weather, climate</a:t>
            </a:r>
          </a:p>
          <a:p>
            <a:endParaRPr lang="en-GB" sz="2000" dirty="0"/>
          </a:p>
          <a:p>
            <a:r>
              <a:rPr lang="en-GB" sz="2000" dirty="0"/>
              <a:t>electrocardiogram</a:t>
            </a:r>
          </a:p>
          <a:p>
            <a:endParaRPr lang="en-GB" sz="2000" dirty="0"/>
          </a:p>
          <a:p>
            <a:r>
              <a:rPr lang="en-GB" sz="2000" dirty="0"/>
              <a:t>…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434" name="Picture 2" descr="Infographic: Facebook's Turbulent 10 Years on the Stock Market | Statista">
            <a:extLst>
              <a:ext uri="{FF2B5EF4-FFF2-40B4-BE49-F238E27FC236}">
                <a16:creationId xmlns:a16="http://schemas.microsoft.com/office/drawing/2014/main" id="{5312E6D0-5BA6-A968-2C3E-A50D59BA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68" y="258037"/>
            <a:ext cx="6154616" cy="61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233F16-DAE2-C48C-031C-3ECA10A234FA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E3AF1-32F0-7F59-DAFE-1F7B49EEB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E6FC45-1874-EA76-12C2-5093B6B0A732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11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0174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Sequences can have variable length, which makes it hard to represent them as fixed length feature vectors. </a:t>
            </a:r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b="1" dirty="0"/>
              <a:t>recurrent neural network </a:t>
            </a:r>
            <a:r>
              <a:rPr lang="en-GB" sz="2000" dirty="0"/>
              <a:t>module is designed to tackle this issue.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CCF08-0AF0-A874-3BFD-4CAF8E24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405" y="2807715"/>
            <a:ext cx="4642626" cy="2828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364488-31FA-2FF5-41C0-09C1C053D456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41F75-5DB8-1008-58B5-F8EF2D616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D9E7FE-F7CB-3464-C2B8-8F70C3F6960B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5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one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A5C15-85C9-03F4-5269-B14EBFEACDFE}"/>
              </a:ext>
            </a:extLst>
          </p:cNvPr>
          <p:cNvSpPr txBox="1"/>
          <p:nvPr/>
        </p:nvSpPr>
        <p:spPr>
          <a:xfrm>
            <a:off x="8464062" y="1365738"/>
            <a:ext cx="32179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sentiment classification</a:t>
            </a:r>
          </a:p>
          <a:p>
            <a:endParaRPr lang="en-GB" dirty="0"/>
          </a:p>
          <a:p>
            <a:r>
              <a:rPr lang="en-GB" dirty="0"/>
              <a:t>protein function prediction</a:t>
            </a:r>
          </a:p>
          <a:p>
            <a:endParaRPr lang="en-GB" dirty="0"/>
          </a:p>
          <a:p>
            <a:r>
              <a:rPr lang="en-GB" dirty="0"/>
              <a:t>stock market price prediction</a:t>
            </a:r>
          </a:p>
          <a:p>
            <a:endParaRPr lang="en-GB" dirty="0"/>
          </a:p>
          <a:p>
            <a:r>
              <a:rPr lang="en-GB" dirty="0"/>
              <a:t>gene expression prediction</a:t>
            </a:r>
          </a:p>
          <a:p>
            <a:endParaRPr lang="en-GB" dirty="0"/>
          </a:p>
          <a:p>
            <a:r>
              <a:rPr lang="en-GB" dirty="0"/>
              <a:t>video topic classification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D8AD8F-5D8F-1E27-E680-761D666D201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86756A5-5458-8C11-5C3D-E94882846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19FE26-1FB1-3053-3A56-BF44F1FB619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78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one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3736C4-B4D2-E37E-B59D-BBE7089254AC}"/>
              </a:ext>
            </a:extLst>
          </p:cNvPr>
          <p:cNvSpPr txBox="1"/>
          <p:nvPr/>
        </p:nvSpPr>
        <p:spPr>
          <a:xfrm>
            <a:off x="8452338" y="4309627"/>
            <a:ext cx="3481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classroom with students discussing the future of AI in healthcare, photorealistic.</a:t>
            </a:r>
            <a:endParaRPr lang="LID4096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F3048C2-8301-72DA-790A-A65DD2DA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784" y="694594"/>
            <a:ext cx="3238499" cy="32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A87B2D-09EA-B5CF-5FEA-32288B0667A1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6D2092C-9700-12EC-250F-95F5D9E8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5899E8-7D88-C92E-2818-D8FD84883FB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2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1578</Words>
  <Application>Microsoft Office PowerPoint</Application>
  <PresentationFormat>Widescreen</PresentationFormat>
  <Paragraphs>341</Paragraphs>
  <Slides>31</Slides>
  <Notes>31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Sven Degroeve</cp:lastModifiedBy>
  <cp:revision>26</cp:revision>
  <dcterms:created xsi:type="dcterms:W3CDTF">2023-04-14T15:30:09Z</dcterms:created>
  <dcterms:modified xsi:type="dcterms:W3CDTF">2023-04-24T17:40:39Z</dcterms:modified>
</cp:coreProperties>
</file>